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8" r:id="rId4"/>
    <p:sldId id="25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7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5"/>
    <p:restoredTop sz="92531"/>
  </p:normalViewPr>
  <p:slideViewPr>
    <p:cSldViewPr snapToGrid="0">
      <p:cViewPr>
        <p:scale>
          <a:sx n="125" d="100"/>
          <a:sy n="125" d="100"/>
        </p:scale>
        <p:origin x="1132" y="816"/>
      </p:cViewPr>
      <p:guideLst>
        <p:guide orient="horz" pos="2159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8A513BA-3E82-4812-9926-DD5B40EAAC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2DC2647-C259-4EB5-84B8-93A3F8E54DE7}" type="datetime1">
              <a:rPr lang="ko-KR" altLang="en-US"/>
              <a:pPr lvl="0">
                <a:defRPr lang="ko-KR" altLang="en-US"/>
              </a:pPr>
              <a:t>2018-12-11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97F8E-DFC3-410F-AC43-31C1DC38E407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786FB-12A3-4B34-B0E5-1AC6677D0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54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41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6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7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0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00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86FB-12A3-4B34-B0E5-1AC6677D08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0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Something/findMyBi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irds.cornell.ed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620" b="363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0109" y="4128655"/>
            <a:ext cx="4111856" cy="1003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나를 찾아鳥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91709" y="3167390"/>
            <a:ext cx="3371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>
                    <a:alpha val="60000"/>
                  </a:schemeClr>
                </a:solidFill>
              </a:rPr>
              <a:t>김태훈, 남궁찬</a:t>
            </a:r>
          </a:p>
        </p:txBody>
      </p:sp>
      <p:pic>
        <p:nvPicPr>
          <p:cNvPr id="7" name="그래픽 6" descr="나뭇잎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3637" y="277621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LSTM</a:t>
            </a:r>
            <a:r>
              <a:rPr lang="ko-KR" altLang="en-US" dirty="0" smtClean="0"/>
              <a:t>셀 </a:t>
            </a:r>
            <a:r>
              <a:rPr lang="en-US" altLang="ko-KR" dirty="0" smtClean="0"/>
              <a:t>: 44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 </a:t>
            </a:r>
            <a:r>
              <a:rPr lang="ko-KR" altLang="en-US" dirty="0" err="1" smtClean="0"/>
              <a:t>단위수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ko-KR" altLang="en-US" dirty="0"/>
              <a:t>신경망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RNN</a:t>
            </a:r>
            <a:endParaRPr lang="en-US" altLang="ko-KR" dirty="0"/>
          </a:p>
          <a:p>
            <a:r>
              <a:rPr lang="ko-KR" altLang="en-US" dirty="0" err="1" smtClean="0"/>
              <a:t>오차함수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</a:t>
            </a:r>
            <a:endParaRPr lang="en-US" altLang="ko-KR" dirty="0"/>
          </a:p>
          <a:p>
            <a:r>
              <a:rPr lang="ko-KR" altLang="en-US" dirty="0" err="1"/>
              <a:t>옵티마이져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아담옵티마이저</a:t>
            </a:r>
            <a:endParaRPr lang="en-US" altLang="ko-KR" dirty="0" smtClean="0"/>
          </a:p>
          <a:p>
            <a:r>
              <a:rPr lang="ko-KR" altLang="en-US" dirty="0" err="1" smtClean="0"/>
              <a:t>히든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200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ko-KR" altLang="en-US" dirty="0" err="1" smtClean="0"/>
              <a:t>학습률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0.0002</a:t>
            </a:r>
          </a:p>
          <a:p>
            <a:r>
              <a:rPr lang="en-US" altLang="ko-KR" dirty="0" smtClean="0"/>
              <a:t>Epoch : 200</a:t>
            </a:r>
          </a:p>
          <a:p>
            <a:r>
              <a:rPr lang="en-US" altLang="ko-KR" dirty="0" smtClean="0"/>
              <a:t>Batch :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err="1" smtClean="0">
                <a:solidFill>
                  <a:schemeClr val="accent4">
                    <a:lumMod val="75000"/>
                  </a:schemeClr>
                </a:solidFill>
              </a:rPr>
              <a:t>HyperParameter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88" y="972640"/>
            <a:ext cx="4378969" cy="55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5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신경망 학습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70" y="1272406"/>
            <a:ext cx="5058521" cy="52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6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6358" y="2544404"/>
            <a:ext cx="49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모델 저장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1" y="2392680"/>
            <a:ext cx="5890710" cy="29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0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280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정확도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측정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52" y="1002687"/>
            <a:ext cx="4087100" cy="56789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4321506"/>
            <a:ext cx="8755380" cy="9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31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4038" y="1446857"/>
            <a:ext cx="11469642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73426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개선 사항 및 참고사항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478" y="1788826"/>
            <a:ext cx="280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데이터의 부족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91844" y="1788826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836" y="3614247"/>
            <a:ext cx="3534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 전처리 자동화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1203" y="3614247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5442" y="3611315"/>
            <a:ext cx="283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github.com/iAmSomething/findMyBird</a:t>
            </a:r>
            <a:endParaRPr lang="en-US" altLang="ko-KR" dirty="0" smtClean="0"/>
          </a:p>
          <a:p>
            <a:pPr algn="ctr">
              <a:defRPr lang="ko-KR" altLang="en-US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1845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79D038-0D20-4E4C-9512-E80D62B31392}"/>
              </a:ext>
            </a:extLst>
          </p:cNvPr>
          <p:cNvSpPr/>
          <p:nvPr/>
        </p:nvSpPr>
        <p:spPr>
          <a:xfrm>
            <a:off x="487050" y="459556"/>
            <a:ext cx="11217897" cy="5938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1B78E-D4DE-46BD-90F5-09BF3EC5BF15}"/>
              </a:ext>
            </a:extLst>
          </p:cNvPr>
          <p:cNvSpPr txBox="1"/>
          <p:nvPr/>
        </p:nvSpPr>
        <p:spPr>
          <a:xfrm>
            <a:off x="3768279" y="2921168"/>
            <a:ext cx="46554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</a:rPr>
              <a:t>감사합니다 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5F8112C1-514E-4093-913A-C021DE95F80B}"/>
              </a:ext>
            </a:extLst>
          </p:cNvPr>
          <p:cNvSpPr/>
          <p:nvPr/>
        </p:nvSpPr>
        <p:spPr>
          <a:xfrm>
            <a:off x="0" y="0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4AC7A1D0-7CC6-4878-89EE-3F659223762C}"/>
              </a:ext>
            </a:extLst>
          </p:cNvPr>
          <p:cNvSpPr/>
          <p:nvPr/>
        </p:nvSpPr>
        <p:spPr>
          <a:xfrm rot="10800000">
            <a:off x="9382812" y="4048811"/>
            <a:ext cx="2809188" cy="2809188"/>
          </a:xfrm>
          <a:prstGeom prst="diagStripe">
            <a:avLst>
              <a:gd name="adj" fmla="val 71141"/>
            </a:avLst>
          </a:prstGeom>
          <a:solidFill>
            <a:srgbClr val="C6A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82009" y="2198255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</a:rPr>
              <a:t>데이터 수집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2109" y="1841197"/>
            <a:ext cx="612668" cy="1004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82109" y="2991124"/>
            <a:ext cx="612668" cy="9979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2109" y="4141051"/>
            <a:ext cx="612668" cy="1000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82109" y="5290979"/>
            <a:ext cx="612668" cy="1003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lang="ko-KR" altLang="en-US" sz="60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460" y="258740"/>
            <a:ext cx="2094230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Table of Contents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4103985" y="3306828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</a:rPr>
              <a:t>소리 특징 추출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148435" y="5530939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smtClean="0">
                <a:solidFill>
                  <a:schemeClr val="bg1"/>
                </a:solidFill>
              </a:rPr>
              <a:t>개선방안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4148434" y="4322828"/>
            <a:ext cx="3482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800" dirty="0" smtClean="0">
                <a:solidFill>
                  <a:schemeClr val="bg1"/>
                </a:solidFill>
              </a:rPr>
              <a:t> 모델 구현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7273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프로젝트 소개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새 소리를 인공신경망을 통해 분류하는 프로젝트입니다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buFont typeface="+mj-lt"/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데이터를 신경망으로 학습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  <a:defRPr lang="ko-KR" altLang="en-US"/>
            </a:pP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과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LSTM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을 활용할 것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프로젝트의 목표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66" y="3085589"/>
            <a:ext cx="1300593" cy="13005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730" y="3085589"/>
            <a:ext cx="1300592" cy="130059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675338" y="3737686"/>
            <a:ext cx="1663200" cy="0"/>
          </a:xfrm>
          <a:prstGeom prst="straightConnector1">
            <a:avLst/>
          </a:prstGeom>
          <a:ln w="139700" algn="ctr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9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1630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데이터 수집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우리가 필요한 데이터는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4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종류의 새 소리입니다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잘 정리된 새 소리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데이터셋을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제공하는 곳은 없었습니다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소리 데이터를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  <a:hlinkClick r:id="rId2"/>
              </a:rPr>
              <a:t>www.birds.cornell.edu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코넬대학교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와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FindSounds.com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등 여러 경로를 통해 수집했습니다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수집한 데이터는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확장자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길이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등 여러 요소가 상이하여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전처리가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필요했습니다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새 소리 데이터 수집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7504" t="2596" r="41075" b="1841"/>
          <a:stretch/>
        </p:blipFill>
        <p:spPr>
          <a:xfrm>
            <a:off x="456235" y="1652631"/>
            <a:ext cx="2428446" cy="4263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321" y="1652631"/>
            <a:ext cx="3760824" cy="42633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9382" y="138545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58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accent4">
                    <a:lumMod val="75000"/>
                  </a:schemeClr>
                </a:solidFill>
              </a:rPr>
              <a:t>PART 1</a:t>
            </a:r>
            <a:endParaRPr lang="ko-KR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31630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데이터 수집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  <a:defRPr lang="ko-KR" altLang="en-US"/>
            </a:pPr>
            <a:r>
              <a:rPr lang="en-US" altLang="ko-KR" dirty="0" err="1" smtClean="0">
                <a:solidFill>
                  <a:schemeClr val="accent4">
                    <a:lumMod val="75000"/>
                  </a:schemeClr>
                </a:solidFill>
              </a:rPr>
              <a:t>GoldWave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툴을 사용하여 모든 소리 데이터를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하나의 소리 단위로 나누었습니다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나누어진 소리 단위들을 각각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초의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.wav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사운드 파일로 처리하였습니다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추가적으로 학습에 적합한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비트수로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맞춰주었습니다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buAutoNum type="arabicPeriod"/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스테레오로 되어 있는 파일들을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모노로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변환하였습니다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데이터 전처리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2692"/>
          <a:stretch/>
        </p:blipFill>
        <p:spPr>
          <a:xfrm>
            <a:off x="334797" y="1385455"/>
            <a:ext cx="6672738" cy="3857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4" y="1949909"/>
            <a:ext cx="2706867" cy="43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09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</a:rPr>
              <a:t>LibROSA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는 음악과 소리 분석에 널리 사용되는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파이썬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라이브러리입니다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 algn="just"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프로젝트에서는 이 패키지를 활용하여 음성 데이터를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스펙토그램화하고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시각화하였습니다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just"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또한 소리의 음성 데이터를 추출하고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여기에서 특징을 추출하기 위한 정규화를 진행하였습니다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err="1" smtClean="0">
                <a:solidFill>
                  <a:schemeClr val="accent4">
                    <a:lumMod val="75000"/>
                  </a:schemeClr>
                </a:solidFill>
              </a:rPr>
              <a:t>Librosa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란</a:t>
            </a: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4" y="1052945"/>
            <a:ext cx="6264275" cy="52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0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데이터의 특징을 파악하기 위해 가장 널리 쓰이는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MFCC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기술을 사용하였습니다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 algn="just"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 smtClean="0"/>
              <a:t>MFCC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소리의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기법으로</a:t>
            </a:r>
            <a:r>
              <a:rPr lang="en-US" altLang="ko-KR" dirty="0" smtClean="0"/>
              <a:t> </a:t>
            </a:r>
            <a:r>
              <a:rPr lang="ko-KR" altLang="en-US" dirty="0"/>
              <a:t>입력된 소리 전체를 대상으로 하는 것이 아니라</a:t>
            </a:r>
            <a:r>
              <a:rPr lang="en-US" altLang="ko-KR" dirty="0"/>
              <a:t>, </a:t>
            </a:r>
            <a:r>
              <a:rPr lang="ko-KR" altLang="en-US" dirty="0"/>
              <a:t>일정 구간</a:t>
            </a:r>
            <a:r>
              <a:rPr lang="en-US" altLang="ko-KR" dirty="0"/>
              <a:t>(Short time)</a:t>
            </a:r>
            <a:r>
              <a:rPr lang="ko-KR" altLang="en-US" dirty="0"/>
              <a:t>식 나누어</a:t>
            </a:r>
            <a:r>
              <a:rPr lang="en-US" altLang="ko-KR" dirty="0"/>
              <a:t>, </a:t>
            </a:r>
            <a:r>
              <a:rPr lang="ko-KR" altLang="en-US" dirty="0"/>
              <a:t>이 구간에 대한 스펙트럼을 분석하여 특징을 추출하는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MFCC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특징 추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r="11996" b="18437"/>
          <a:stretch/>
        </p:blipFill>
        <p:spPr>
          <a:xfrm>
            <a:off x="1131702" y="1569720"/>
            <a:ext cx="4978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2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50129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음성 데이터 정규화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434489"/>
            <a:ext cx="4900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음성 데이터의 특징을 파악하기 위해 가장 널리 쓰이는 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MFCC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기술을 사용하였습니다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 algn="just"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 smtClean="0"/>
              <a:t>MFCC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소리의 </a:t>
            </a:r>
            <a:r>
              <a:rPr lang="ko-KR" altLang="en-US" dirty="0"/>
              <a:t>특징을 추출하는 </a:t>
            </a:r>
            <a:r>
              <a:rPr lang="ko-KR" altLang="en-US" dirty="0" smtClean="0"/>
              <a:t>기법으로</a:t>
            </a:r>
            <a:r>
              <a:rPr lang="en-US" altLang="ko-KR" dirty="0" smtClean="0"/>
              <a:t> </a:t>
            </a:r>
            <a:r>
              <a:rPr lang="ko-KR" altLang="en-US" dirty="0"/>
              <a:t>입력된 소리 전체를 대상으로 하는 것이 아니라</a:t>
            </a:r>
            <a:r>
              <a:rPr lang="en-US" altLang="ko-KR" dirty="0"/>
              <a:t>, </a:t>
            </a:r>
            <a:r>
              <a:rPr lang="ko-KR" altLang="en-US" dirty="0"/>
              <a:t>일정 구간</a:t>
            </a:r>
            <a:r>
              <a:rPr lang="en-US" altLang="ko-KR" dirty="0"/>
              <a:t>(Short time)</a:t>
            </a:r>
            <a:r>
              <a:rPr lang="ko-KR" altLang="en-US" dirty="0"/>
              <a:t>식 나누어</a:t>
            </a:r>
            <a:r>
              <a:rPr lang="en-US" altLang="ko-KR" dirty="0"/>
              <a:t>, </a:t>
            </a:r>
            <a:r>
              <a:rPr lang="ko-KR" altLang="en-US" dirty="0"/>
              <a:t>이 구간에 대한 스펙트럼을 분석하여 특징을 추출하는 </a:t>
            </a:r>
            <a:r>
              <a:rPr lang="ko-KR" altLang="en-US" dirty="0" smtClean="0"/>
              <a:t>기법</a:t>
            </a:r>
            <a:endParaRPr lang="ko-KR" altLang="en-US" dirty="0"/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just">
              <a:defRPr lang="ko-KR" altLang="en-US"/>
            </a:pP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5404" y="1807313"/>
            <a:ext cx="552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MFCC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특징 추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</a:rPr>
              <a:t>출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566231" y="1709775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0" y="1709775"/>
            <a:ext cx="7242864" cy="436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32" y="2153919"/>
            <a:ext cx="4772978" cy="31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2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9118" y="1408365"/>
            <a:ext cx="6843568" cy="486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8460" y="258740"/>
            <a:ext cx="9882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PART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5820" y="203199"/>
            <a:ext cx="4448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</a:rPr>
              <a:t>신경망 모델 구현</a:t>
            </a:r>
            <a:endParaRPr lang="en-US" altLang="ko-KR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918" y="2549484"/>
            <a:ext cx="49000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은 관련 정보와 그 정보를 사용하는 지점 사이 거리가 멀 경우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역전파시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그래디언트가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점차 줄어 학습능력이 크게 저하되는 것으로 알려져 있습니다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이를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vanishing gradient problem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이라고 합니다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just">
              <a:defRPr lang="ko-KR" altLang="en-US"/>
            </a:pP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pPr algn="just">
              <a:defRPr lang="ko-KR" altLang="en-US"/>
            </a:pP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이 문제를 극복하기 위해서 고안된 것이 바로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LSTM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입니다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LSTM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의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히든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state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cell-state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를 추가한 구조입니다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endParaRPr lang="en-US" altLang="ko-KR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1918" y="1752933"/>
            <a:ext cx="5520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LSTM</a:t>
            </a:r>
          </a:p>
          <a:p>
            <a:pPr algn="just">
              <a:defRPr lang="ko-KR" altLang="en-US"/>
            </a:pPr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</a:rPr>
              <a:t>(Long short-term Memory model)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58404" y="1752933"/>
            <a:ext cx="1446028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41" y="1752933"/>
            <a:ext cx="4925299" cy="38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9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432</Words>
  <Application>Microsoft Office PowerPoint</Application>
  <PresentationFormat>와이드스크린</PresentationFormat>
  <Paragraphs>90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Wingdings</vt:lpstr>
      <vt:lpstr>나눔스퀘어라운드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177</cp:revision>
  <dcterms:created xsi:type="dcterms:W3CDTF">2015-01-21T11:35:38Z</dcterms:created>
  <dcterms:modified xsi:type="dcterms:W3CDTF">2018-12-11T14:09:16Z</dcterms:modified>
</cp:coreProperties>
</file>